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57" r:id="rId4"/>
    <p:sldId id="258"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A259749D-FC72-4E0A-BF52-16284C19668E}" type="datetimeFigureOut">
              <a:rPr lang="en-NZ" smtClean="0"/>
              <a:t>16/09/2017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2081687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259749D-FC72-4E0A-BF52-16284C19668E}" type="datetimeFigureOut">
              <a:rPr lang="en-NZ" smtClean="0"/>
              <a:t>16/09/2017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344331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259749D-FC72-4E0A-BF52-16284C19668E}" type="datetimeFigureOut">
              <a:rPr lang="en-NZ" smtClean="0"/>
              <a:t>16/09/2017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218848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259749D-FC72-4E0A-BF52-16284C19668E}" type="datetimeFigureOut">
              <a:rPr lang="en-NZ" smtClean="0"/>
              <a:t>16/09/2017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104542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9749D-FC72-4E0A-BF52-16284C19668E}" type="datetimeFigureOut">
              <a:rPr lang="en-NZ" smtClean="0"/>
              <a:t>16/09/2017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3738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A259749D-FC72-4E0A-BF52-16284C19668E}" type="datetimeFigureOut">
              <a:rPr lang="en-NZ" smtClean="0"/>
              <a:t>16/09/2017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43592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A259749D-FC72-4E0A-BF52-16284C19668E}" type="datetimeFigureOut">
              <a:rPr lang="en-NZ" smtClean="0"/>
              <a:t>16/09/2017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339593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A259749D-FC72-4E0A-BF52-16284C19668E}" type="datetimeFigureOut">
              <a:rPr lang="en-NZ" smtClean="0"/>
              <a:t>16/09/2017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401634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9749D-FC72-4E0A-BF52-16284C19668E}" type="datetimeFigureOut">
              <a:rPr lang="en-NZ" smtClean="0"/>
              <a:t>16/09/2017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110099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9749D-FC72-4E0A-BF52-16284C19668E}" type="datetimeFigureOut">
              <a:rPr lang="en-NZ" smtClean="0"/>
              <a:t>16/09/2017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156134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59749D-FC72-4E0A-BF52-16284C19668E}" type="datetimeFigureOut">
              <a:rPr lang="en-NZ" smtClean="0"/>
              <a:t>16/09/2017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D2CFA1D-D749-402E-9CC7-981F71B2FDD3}" type="slidenum">
              <a:rPr lang="en-NZ" smtClean="0"/>
              <a:t>‹#›</a:t>
            </a:fld>
            <a:endParaRPr lang="en-NZ"/>
          </a:p>
        </p:txBody>
      </p:sp>
    </p:spTree>
    <p:extLst>
      <p:ext uri="{BB962C8B-B14F-4D97-AF65-F5344CB8AC3E}">
        <p14:creationId xmlns:p14="http://schemas.microsoft.com/office/powerpoint/2010/main" val="218061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9749D-FC72-4E0A-BF52-16284C19668E}" type="datetimeFigureOut">
              <a:rPr lang="en-NZ" smtClean="0"/>
              <a:t>16/09/2017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CFA1D-D749-402E-9CC7-981F71B2FDD3}" type="slidenum">
              <a:rPr lang="en-NZ" smtClean="0"/>
              <a:t>‹#›</a:t>
            </a:fld>
            <a:endParaRPr lang="en-NZ"/>
          </a:p>
        </p:txBody>
      </p:sp>
    </p:spTree>
    <p:extLst>
      <p:ext uri="{BB962C8B-B14F-4D97-AF65-F5344CB8AC3E}">
        <p14:creationId xmlns:p14="http://schemas.microsoft.com/office/powerpoint/2010/main" val="1697341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tmp"/><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tm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tmp"/><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4800" b="1" dirty="0" err="1" smtClean="0">
                <a:latin typeface="Impact" panose="020B0806030902050204" pitchFamily="34" charset="0"/>
              </a:rPr>
              <a:t>SoftSlam</a:t>
            </a:r>
            <a:r>
              <a:rPr lang="en-NZ" sz="4800" b="1" dirty="0" smtClean="0">
                <a:latin typeface="Impact" panose="020B0806030902050204" pitchFamily="34" charset="0"/>
              </a:rPr>
              <a:t> Installation Instructions</a:t>
            </a:r>
            <a:endParaRPr lang="en-NZ" sz="4800" b="1" dirty="0">
              <a:latin typeface="Impact" panose="020B0806030902050204" pitchFamily="34" charset="0"/>
            </a:endParaRPr>
          </a:p>
        </p:txBody>
      </p:sp>
      <p:pic>
        <p:nvPicPr>
          <p:cNvPr id="4" name="Content Placeholder 3" descr="letter head.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8762" t="18574" r="29381" b="63080"/>
          <a:stretch/>
        </p:blipFill>
        <p:spPr>
          <a:xfrm>
            <a:off x="0" y="3643532"/>
            <a:ext cx="12206435" cy="2503095"/>
          </a:xfrm>
          <a:prstGeom prst="rect">
            <a:avLst/>
          </a:prstGeom>
        </p:spPr>
      </p:pic>
    </p:spTree>
    <p:extLst>
      <p:ext uri="{BB962C8B-B14F-4D97-AF65-F5344CB8AC3E}">
        <p14:creationId xmlns:p14="http://schemas.microsoft.com/office/powerpoint/2010/main" val="3693984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821"/>
            <a:ext cx="2940148" cy="2143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436" y="1533457"/>
            <a:ext cx="2143125" cy="2143125"/>
          </a:xfrm>
          <a:prstGeom prst="rect">
            <a:avLst/>
          </a:prstGeom>
        </p:spPr>
      </p:pic>
      <p:sp>
        <p:nvSpPr>
          <p:cNvPr id="8" name="TextBox 7"/>
          <p:cNvSpPr txBox="1"/>
          <p:nvPr/>
        </p:nvSpPr>
        <p:spPr>
          <a:xfrm>
            <a:off x="0" y="154546"/>
            <a:ext cx="12191999" cy="646331"/>
          </a:xfrm>
          <a:prstGeom prst="rect">
            <a:avLst/>
          </a:prstGeom>
          <a:noFill/>
        </p:spPr>
        <p:txBody>
          <a:bodyPr wrap="square" rtlCol="0">
            <a:spAutoFit/>
          </a:bodyPr>
          <a:lstStyle/>
          <a:p>
            <a:pPr algn="ctr"/>
            <a:r>
              <a:rPr lang="en-NZ" sz="3600" b="1" dirty="0" smtClean="0"/>
              <a:t>WHAT YOU WILL NEED</a:t>
            </a:r>
            <a:endParaRPr lang="en-NZ" sz="3600" b="1" dirty="0"/>
          </a:p>
        </p:txBody>
      </p:sp>
      <p:sp>
        <p:nvSpPr>
          <p:cNvPr id="9" name="TextBox 8"/>
          <p:cNvSpPr txBox="1"/>
          <p:nvPr/>
        </p:nvSpPr>
        <p:spPr>
          <a:xfrm>
            <a:off x="3454021" y="2281855"/>
            <a:ext cx="756938" cy="646331"/>
          </a:xfrm>
          <a:prstGeom prst="rect">
            <a:avLst/>
          </a:prstGeom>
          <a:noFill/>
        </p:spPr>
        <p:txBody>
          <a:bodyPr wrap="none" rtlCol="0">
            <a:spAutoFit/>
          </a:bodyPr>
          <a:lstStyle/>
          <a:p>
            <a:r>
              <a:rPr lang="en-NZ" sz="3600" b="1" dirty="0" smtClean="0"/>
              <a:t>OR</a:t>
            </a:r>
            <a:endParaRPr lang="en-NZ" sz="3600" b="1" dirty="0"/>
          </a:p>
        </p:txBody>
      </p:sp>
      <p:sp>
        <p:nvSpPr>
          <p:cNvPr id="11" name="TextBox 10"/>
          <p:cNvSpPr txBox="1"/>
          <p:nvPr/>
        </p:nvSpPr>
        <p:spPr>
          <a:xfrm>
            <a:off x="7819459" y="2374468"/>
            <a:ext cx="1500140" cy="646331"/>
          </a:xfrm>
          <a:prstGeom prst="rect">
            <a:avLst/>
          </a:prstGeom>
          <a:noFill/>
        </p:spPr>
        <p:txBody>
          <a:bodyPr wrap="square" rtlCol="0">
            <a:spAutoFit/>
          </a:bodyPr>
          <a:lstStyle/>
          <a:p>
            <a:r>
              <a:rPr lang="en-NZ" sz="3600" b="1" dirty="0" smtClean="0"/>
              <a:t>; AND</a:t>
            </a:r>
            <a:endParaRPr lang="en-NZ" sz="3600" b="1"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735" y="1681096"/>
            <a:ext cx="2466975" cy="1847850"/>
          </a:xfrm>
          <a:prstGeom prst="rect">
            <a:avLst/>
          </a:prstGeom>
        </p:spPr>
      </p:pic>
      <p:sp>
        <p:nvSpPr>
          <p:cNvPr id="13" name="TextBox 12"/>
          <p:cNvSpPr txBox="1"/>
          <p:nvPr/>
        </p:nvSpPr>
        <p:spPr>
          <a:xfrm>
            <a:off x="225267" y="3104906"/>
            <a:ext cx="1885068" cy="369332"/>
          </a:xfrm>
          <a:prstGeom prst="rect">
            <a:avLst/>
          </a:prstGeom>
          <a:noFill/>
        </p:spPr>
        <p:txBody>
          <a:bodyPr wrap="none" rtlCol="0">
            <a:spAutoFit/>
          </a:bodyPr>
          <a:lstStyle/>
          <a:p>
            <a:r>
              <a:rPr lang="en-NZ" dirty="0" smtClean="0"/>
              <a:t>22 MIL AUGER BIT</a:t>
            </a:r>
            <a:endParaRPr lang="en-NZ" dirty="0"/>
          </a:p>
        </p:txBody>
      </p:sp>
      <p:sp>
        <p:nvSpPr>
          <p:cNvPr id="15" name="TextBox 14"/>
          <p:cNvSpPr txBox="1"/>
          <p:nvPr/>
        </p:nvSpPr>
        <p:spPr>
          <a:xfrm>
            <a:off x="5185813" y="1658286"/>
            <a:ext cx="1820370" cy="369332"/>
          </a:xfrm>
          <a:prstGeom prst="rect">
            <a:avLst/>
          </a:prstGeom>
          <a:noFill/>
        </p:spPr>
        <p:txBody>
          <a:bodyPr wrap="none" rtlCol="0">
            <a:spAutoFit/>
          </a:bodyPr>
          <a:lstStyle/>
          <a:p>
            <a:r>
              <a:rPr lang="en-NZ" dirty="0" smtClean="0"/>
              <a:t>22 MIL SPADE BIT</a:t>
            </a:r>
            <a:endParaRPr lang="en-NZ" dirty="0"/>
          </a:p>
        </p:txBody>
      </p:sp>
      <p:sp>
        <p:nvSpPr>
          <p:cNvPr id="16" name="TextBox 15"/>
          <p:cNvSpPr txBox="1"/>
          <p:nvPr/>
        </p:nvSpPr>
        <p:spPr>
          <a:xfrm>
            <a:off x="10238900" y="1710996"/>
            <a:ext cx="1820370" cy="369332"/>
          </a:xfrm>
          <a:prstGeom prst="rect">
            <a:avLst/>
          </a:prstGeom>
          <a:noFill/>
        </p:spPr>
        <p:txBody>
          <a:bodyPr wrap="none" rtlCol="0">
            <a:spAutoFit/>
          </a:bodyPr>
          <a:lstStyle/>
          <a:p>
            <a:r>
              <a:rPr lang="en-NZ" dirty="0"/>
              <a:t>3</a:t>
            </a:r>
            <a:r>
              <a:rPr lang="en-NZ" dirty="0" smtClean="0"/>
              <a:t>2 MIL SPADE BIT</a:t>
            </a:r>
            <a:endParaRPr lang="en-NZ" dirty="0"/>
          </a:p>
        </p:txBody>
      </p:sp>
      <p:pic>
        <p:nvPicPr>
          <p:cNvPr id="17" name="Picture 16" descr="letter head.pdf - Adobe Reader"/>
          <p:cNvPicPr>
            <a:picLocks noChangeAspect="1"/>
          </p:cNvPicPr>
          <p:nvPr/>
        </p:nvPicPr>
        <p:blipFill rotWithShape="1">
          <a:blip r:embed="rId5">
            <a:extLst>
              <a:ext uri="{28A0092B-C50C-407E-A947-70E740481C1C}">
                <a14:useLocalDpi xmlns:a14="http://schemas.microsoft.com/office/drawing/2010/main" val="0"/>
              </a:ext>
            </a:extLst>
          </a:blip>
          <a:srcRect l="8762" t="18574" r="29381" b="63080"/>
          <a:stretch/>
        </p:blipFill>
        <p:spPr>
          <a:xfrm>
            <a:off x="6635260" y="5718517"/>
            <a:ext cx="5556738" cy="1139483"/>
          </a:xfrm>
          <a:prstGeom prst="rect">
            <a:avLst/>
          </a:prstGeom>
        </p:spPr>
      </p:pic>
      <p:sp>
        <p:nvSpPr>
          <p:cNvPr id="2" name="TextBox 1"/>
          <p:cNvSpPr txBox="1"/>
          <p:nvPr/>
        </p:nvSpPr>
        <p:spPr>
          <a:xfrm>
            <a:off x="1682093" y="4224496"/>
            <a:ext cx="4300793" cy="369332"/>
          </a:xfrm>
          <a:prstGeom prst="rect">
            <a:avLst/>
          </a:prstGeom>
          <a:noFill/>
        </p:spPr>
        <p:txBody>
          <a:bodyPr wrap="none" rtlCol="0">
            <a:spAutoFit/>
          </a:bodyPr>
          <a:lstStyle/>
          <a:p>
            <a:r>
              <a:rPr lang="en-NZ" dirty="0" smtClean="0"/>
              <a:t>Auger or Spade bit for drilling </a:t>
            </a:r>
            <a:r>
              <a:rPr lang="en-NZ" dirty="0" err="1" smtClean="0"/>
              <a:t>SoftSlam</a:t>
            </a:r>
            <a:r>
              <a:rPr lang="en-NZ" dirty="0" smtClean="0"/>
              <a:t> hole</a:t>
            </a:r>
            <a:endParaRPr lang="en-NZ" dirty="0"/>
          </a:p>
        </p:txBody>
      </p:sp>
      <p:sp>
        <p:nvSpPr>
          <p:cNvPr id="3" name="TextBox 2"/>
          <p:cNvSpPr txBox="1"/>
          <p:nvPr/>
        </p:nvSpPr>
        <p:spPr>
          <a:xfrm>
            <a:off x="8942583" y="4234375"/>
            <a:ext cx="3116687" cy="369332"/>
          </a:xfrm>
          <a:prstGeom prst="rect">
            <a:avLst/>
          </a:prstGeom>
          <a:noFill/>
        </p:spPr>
        <p:txBody>
          <a:bodyPr wrap="none" rtlCol="0">
            <a:spAutoFit/>
          </a:bodyPr>
          <a:lstStyle/>
          <a:p>
            <a:r>
              <a:rPr lang="en-NZ" dirty="0" smtClean="0"/>
              <a:t>Spade bit for drilling push plate</a:t>
            </a:r>
            <a:endParaRPr lang="en-NZ" dirty="0"/>
          </a:p>
        </p:txBody>
      </p:sp>
      <p:sp>
        <p:nvSpPr>
          <p:cNvPr id="7" name="TextBox 6"/>
          <p:cNvSpPr txBox="1"/>
          <p:nvPr/>
        </p:nvSpPr>
        <p:spPr>
          <a:xfrm>
            <a:off x="7819459" y="4234375"/>
            <a:ext cx="538930" cy="369332"/>
          </a:xfrm>
          <a:prstGeom prst="rect">
            <a:avLst/>
          </a:prstGeom>
          <a:noFill/>
        </p:spPr>
        <p:txBody>
          <a:bodyPr wrap="none" rtlCol="0">
            <a:spAutoFit/>
          </a:bodyPr>
          <a:lstStyle/>
          <a:p>
            <a:r>
              <a:rPr lang="en-NZ" dirty="0" smtClean="0"/>
              <a:t>and</a:t>
            </a:r>
            <a:endParaRPr lang="en-NZ" dirty="0"/>
          </a:p>
        </p:txBody>
      </p:sp>
    </p:spTree>
    <p:extLst>
      <p:ext uri="{BB962C8B-B14F-4D97-AF65-F5344CB8AC3E}">
        <p14:creationId xmlns:p14="http://schemas.microsoft.com/office/powerpoint/2010/main" val="210064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4851"/>
            <a:ext cx="12192000" cy="584775"/>
          </a:xfrm>
          <a:prstGeom prst="rect">
            <a:avLst/>
          </a:prstGeom>
          <a:noFill/>
        </p:spPr>
        <p:txBody>
          <a:bodyPr wrap="square" rtlCol="0">
            <a:spAutoFit/>
          </a:bodyPr>
          <a:lstStyle/>
          <a:p>
            <a:pPr algn="ctr"/>
            <a:r>
              <a:rPr lang="en-NZ" sz="3200" b="1" dirty="0" smtClean="0"/>
              <a:t>YOU WILL ALSO NEED</a:t>
            </a:r>
            <a:endParaRPr lang="en-NZ" sz="32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34" y="1218127"/>
            <a:ext cx="1585843" cy="15858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936" y="1218126"/>
            <a:ext cx="1585843" cy="15858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266" y="1218126"/>
            <a:ext cx="1087808" cy="15858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612" y="1218126"/>
            <a:ext cx="2419082" cy="174401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586" y="3951167"/>
            <a:ext cx="2028825" cy="1524000"/>
          </a:xfrm>
          <a:prstGeom prst="rect">
            <a:avLst/>
          </a:prstGeom>
        </p:spPr>
      </p:pic>
      <p:sp>
        <p:nvSpPr>
          <p:cNvPr id="10" name="TextBox 9"/>
          <p:cNvSpPr txBox="1"/>
          <p:nvPr/>
        </p:nvSpPr>
        <p:spPr>
          <a:xfrm>
            <a:off x="6140381" y="2962141"/>
            <a:ext cx="1606274" cy="369332"/>
          </a:xfrm>
          <a:prstGeom prst="rect">
            <a:avLst/>
          </a:prstGeom>
          <a:noFill/>
        </p:spPr>
        <p:txBody>
          <a:bodyPr wrap="none" rtlCol="0">
            <a:spAutoFit/>
          </a:bodyPr>
          <a:lstStyle/>
          <a:p>
            <a:r>
              <a:rPr lang="en-NZ" dirty="0" smtClean="0"/>
              <a:t> CIRCLIP PLIERS</a:t>
            </a:r>
            <a:endParaRPr lang="en-NZ" dirty="0"/>
          </a:p>
        </p:txBody>
      </p:sp>
      <p:sp>
        <p:nvSpPr>
          <p:cNvPr id="11" name="TextBox 10"/>
          <p:cNvSpPr txBox="1"/>
          <p:nvPr/>
        </p:nvSpPr>
        <p:spPr>
          <a:xfrm>
            <a:off x="9079075" y="2962141"/>
            <a:ext cx="2795958" cy="369332"/>
          </a:xfrm>
          <a:prstGeom prst="rect">
            <a:avLst/>
          </a:prstGeom>
          <a:noFill/>
        </p:spPr>
        <p:txBody>
          <a:bodyPr wrap="none" rtlCol="0">
            <a:spAutoFit/>
          </a:bodyPr>
          <a:lstStyle/>
          <a:p>
            <a:r>
              <a:rPr lang="en-NZ" dirty="0" smtClean="0"/>
              <a:t>CURVED LONG NOSE PLIERS</a:t>
            </a:r>
            <a:endParaRPr lang="en-NZ" dirty="0"/>
          </a:p>
        </p:txBody>
      </p:sp>
      <p:sp>
        <p:nvSpPr>
          <p:cNvPr id="12" name="TextBox 11"/>
          <p:cNvSpPr txBox="1"/>
          <p:nvPr/>
        </p:nvSpPr>
        <p:spPr>
          <a:xfrm>
            <a:off x="5535107" y="5105835"/>
            <a:ext cx="1121782" cy="369332"/>
          </a:xfrm>
          <a:prstGeom prst="rect">
            <a:avLst/>
          </a:prstGeom>
          <a:noFill/>
        </p:spPr>
        <p:txBody>
          <a:bodyPr wrap="none" rtlCol="0">
            <a:spAutoFit/>
          </a:bodyPr>
          <a:lstStyle/>
          <a:p>
            <a:r>
              <a:rPr lang="en-NZ" dirty="0" smtClean="0"/>
              <a:t>ADHESIVE</a:t>
            </a:r>
            <a:endParaRPr lang="en-NZ" dirty="0"/>
          </a:p>
        </p:txBody>
      </p:sp>
      <p:sp>
        <p:nvSpPr>
          <p:cNvPr id="13" name="TextBox 12"/>
          <p:cNvSpPr txBox="1"/>
          <p:nvPr/>
        </p:nvSpPr>
        <p:spPr>
          <a:xfrm>
            <a:off x="2965955" y="2917804"/>
            <a:ext cx="1963936" cy="369332"/>
          </a:xfrm>
          <a:prstGeom prst="rect">
            <a:avLst/>
          </a:prstGeom>
          <a:noFill/>
        </p:spPr>
        <p:txBody>
          <a:bodyPr wrap="none" rtlCol="0">
            <a:spAutoFit/>
          </a:bodyPr>
          <a:lstStyle/>
          <a:p>
            <a:r>
              <a:rPr lang="en-NZ" dirty="0" smtClean="0"/>
              <a:t>LONG NOSE PLIERS</a:t>
            </a:r>
            <a:endParaRPr lang="en-NZ" dirty="0"/>
          </a:p>
        </p:txBody>
      </p:sp>
      <p:sp>
        <p:nvSpPr>
          <p:cNvPr id="14" name="TextBox 13"/>
          <p:cNvSpPr txBox="1"/>
          <p:nvPr/>
        </p:nvSpPr>
        <p:spPr>
          <a:xfrm>
            <a:off x="100756" y="2917804"/>
            <a:ext cx="2385397" cy="369332"/>
          </a:xfrm>
          <a:prstGeom prst="rect">
            <a:avLst/>
          </a:prstGeom>
          <a:noFill/>
        </p:spPr>
        <p:txBody>
          <a:bodyPr wrap="none" rtlCol="0">
            <a:spAutoFit/>
          </a:bodyPr>
          <a:lstStyle/>
          <a:p>
            <a:r>
              <a:rPr lang="en-NZ" dirty="0" smtClean="0"/>
              <a:t>CURVED CIRCLIP PLIERS</a:t>
            </a:r>
            <a:endParaRPr lang="en-NZ" dirty="0"/>
          </a:p>
        </p:txBody>
      </p:sp>
      <p:sp>
        <p:nvSpPr>
          <p:cNvPr id="15" name="TextBox 14"/>
          <p:cNvSpPr txBox="1"/>
          <p:nvPr/>
        </p:nvSpPr>
        <p:spPr>
          <a:xfrm>
            <a:off x="2342005" y="1905467"/>
            <a:ext cx="470000" cy="369332"/>
          </a:xfrm>
          <a:prstGeom prst="rect">
            <a:avLst/>
          </a:prstGeom>
          <a:noFill/>
        </p:spPr>
        <p:txBody>
          <a:bodyPr wrap="none" rtlCol="0">
            <a:spAutoFit/>
          </a:bodyPr>
          <a:lstStyle/>
          <a:p>
            <a:r>
              <a:rPr lang="en-NZ" b="1" dirty="0"/>
              <a:t>OR</a:t>
            </a:r>
          </a:p>
        </p:txBody>
      </p:sp>
      <p:sp>
        <p:nvSpPr>
          <p:cNvPr id="16" name="TextBox 15"/>
          <p:cNvSpPr txBox="1"/>
          <p:nvPr/>
        </p:nvSpPr>
        <p:spPr>
          <a:xfrm>
            <a:off x="5652655" y="3432652"/>
            <a:ext cx="766557" cy="461665"/>
          </a:xfrm>
          <a:prstGeom prst="rect">
            <a:avLst/>
          </a:prstGeom>
          <a:noFill/>
        </p:spPr>
        <p:txBody>
          <a:bodyPr wrap="none" rtlCol="0">
            <a:spAutoFit/>
          </a:bodyPr>
          <a:lstStyle/>
          <a:p>
            <a:r>
              <a:rPr lang="en-NZ" sz="2400" b="1" dirty="0" smtClean="0"/>
              <a:t>AND</a:t>
            </a:r>
            <a:endParaRPr lang="en-NZ" sz="2400" b="1" dirty="0"/>
          </a:p>
        </p:txBody>
      </p:sp>
      <p:sp>
        <p:nvSpPr>
          <p:cNvPr id="18" name="TextBox 17"/>
          <p:cNvSpPr txBox="1"/>
          <p:nvPr/>
        </p:nvSpPr>
        <p:spPr>
          <a:xfrm>
            <a:off x="5652655" y="1905467"/>
            <a:ext cx="470000" cy="369332"/>
          </a:xfrm>
          <a:prstGeom prst="rect">
            <a:avLst/>
          </a:prstGeom>
          <a:noFill/>
        </p:spPr>
        <p:txBody>
          <a:bodyPr wrap="none" rtlCol="0">
            <a:spAutoFit/>
          </a:bodyPr>
          <a:lstStyle/>
          <a:p>
            <a:r>
              <a:rPr lang="en-NZ" b="1" dirty="0" smtClean="0"/>
              <a:t>OR</a:t>
            </a:r>
            <a:endParaRPr lang="en-NZ" b="1" dirty="0"/>
          </a:p>
        </p:txBody>
      </p:sp>
      <p:sp>
        <p:nvSpPr>
          <p:cNvPr id="19" name="TextBox 18"/>
          <p:cNvSpPr txBox="1"/>
          <p:nvPr/>
        </p:nvSpPr>
        <p:spPr>
          <a:xfrm>
            <a:off x="8723529" y="1905467"/>
            <a:ext cx="470000" cy="369332"/>
          </a:xfrm>
          <a:prstGeom prst="rect">
            <a:avLst/>
          </a:prstGeom>
          <a:noFill/>
        </p:spPr>
        <p:txBody>
          <a:bodyPr wrap="none" rtlCol="0">
            <a:spAutoFit/>
          </a:bodyPr>
          <a:lstStyle/>
          <a:p>
            <a:r>
              <a:rPr lang="en-NZ" b="1" dirty="0" smtClean="0"/>
              <a:t>OR</a:t>
            </a:r>
            <a:endParaRPr lang="en-NZ" b="1" dirty="0"/>
          </a:p>
        </p:txBody>
      </p:sp>
      <p:pic>
        <p:nvPicPr>
          <p:cNvPr id="17" name="Picture 16" descr="letter head.pdf - Adobe Reader"/>
          <p:cNvPicPr>
            <a:picLocks noChangeAspect="1"/>
          </p:cNvPicPr>
          <p:nvPr/>
        </p:nvPicPr>
        <p:blipFill rotWithShape="1">
          <a:blip r:embed="rId7">
            <a:extLst>
              <a:ext uri="{28A0092B-C50C-407E-A947-70E740481C1C}">
                <a14:useLocalDpi xmlns:a14="http://schemas.microsoft.com/office/drawing/2010/main" val="0"/>
              </a:ext>
            </a:extLst>
          </a:blip>
          <a:srcRect l="8762" t="18574" r="29381" b="63080"/>
          <a:stretch/>
        </p:blipFill>
        <p:spPr>
          <a:xfrm>
            <a:off x="6635260" y="5718517"/>
            <a:ext cx="5556738" cy="1139483"/>
          </a:xfrm>
          <a:prstGeom prst="rect">
            <a:avLst/>
          </a:prstGeom>
        </p:spPr>
      </p:pic>
    </p:spTree>
    <p:extLst>
      <p:ext uri="{BB962C8B-B14F-4D97-AF65-F5344CB8AC3E}">
        <p14:creationId xmlns:p14="http://schemas.microsoft.com/office/powerpoint/2010/main" val="408332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546"/>
            <a:ext cx="12191999" cy="646331"/>
          </a:xfrm>
          <a:prstGeom prst="rect">
            <a:avLst/>
          </a:prstGeom>
          <a:noFill/>
        </p:spPr>
        <p:txBody>
          <a:bodyPr wrap="square" rtlCol="0">
            <a:spAutoFit/>
          </a:bodyPr>
          <a:lstStyle/>
          <a:p>
            <a:pPr algn="ctr"/>
            <a:r>
              <a:rPr lang="en-NZ" sz="3600" b="1" dirty="0" smtClean="0"/>
              <a:t>STEP 1 – Get to know your door</a:t>
            </a:r>
            <a:endParaRPr lang="en-NZ" sz="3600" b="1" dirty="0"/>
          </a:p>
        </p:txBody>
      </p:sp>
      <p:sp>
        <p:nvSpPr>
          <p:cNvPr id="7" name="TextBox 6"/>
          <p:cNvSpPr txBox="1"/>
          <p:nvPr/>
        </p:nvSpPr>
        <p:spPr>
          <a:xfrm>
            <a:off x="0" y="1096893"/>
            <a:ext cx="7891975" cy="1107996"/>
          </a:xfrm>
          <a:prstGeom prst="rect">
            <a:avLst/>
          </a:prstGeom>
          <a:noFill/>
        </p:spPr>
        <p:txBody>
          <a:bodyPr wrap="square" rtlCol="0">
            <a:spAutoFit/>
          </a:bodyPr>
          <a:lstStyle/>
          <a:p>
            <a:pPr marL="342900" indent="-342900">
              <a:buAutoNum type="arabicPeriod"/>
            </a:pPr>
            <a:r>
              <a:rPr lang="en-NZ" dirty="0" smtClean="0"/>
              <a:t>Decide </a:t>
            </a:r>
            <a:r>
              <a:rPr lang="en-NZ" dirty="0" smtClean="0"/>
              <a:t>if you want your </a:t>
            </a:r>
            <a:r>
              <a:rPr lang="en-NZ" dirty="0" err="1" smtClean="0"/>
              <a:t>SoftSlam</a:t>
            </a:r>
            <a:r>
              <a:rPr lang="en-NZ" dirty="0" smtClean="0"/>
              <a:t> in the jamb or in the </a:t>
            </a:r>
            <a:r>
              <a:rPr lang="en-NZ" dirty="0" smtClean="0"/>
              <a:t>door.</a:t>
            </a:r>
          </a:p>
          <a:p>
            <a:r>
              <a:rPr lang="en-NZ" dirty="0" smtClean="0"/>
              <a:t>       </a:t>
            </a:r>
            <a:r>
              <a:rPr lang="en-NZ" sz="2400" b="1" dirty="0" smtClean="0">
                <a:solidFill>
                  <a:srgbClr val="FF0000"/>
                </a:solidFill>
              </a:rPr>
              <a:t>*</a:t>
            </a:r>
            <a:r>
              <a:rPr lang="en-NZ" sz="2000" b="1" dirty="0" smtClean="0"/>
              <a:t> </a:t>
            </a:r>
            <a:r>
              <a:rPr lang="en-NZ" dirty="0" err="1" smtClean="0"/>
              <a:t>SoftSlam</a:t>
            </a:r>
            <a:r>
              <a:rPr lang="en-NZ" dirty="0" smtClean="0"/>
              <a:t> must be fitted to the door only </a:t>
            </a:r>
            <a:r>
              <a:rPr lang="en-NZ" dirty="0" smtClean="0"/>
              <a:t>when </a:t>
            </a:r>
            <a:r>
              <a:rPr lang="en-NZ" dirty="0" err="1" smtClean="0"/>
              <a:t>SlimLine</a:t>
            </a:r>
            <a:r>
              <a:rPr lang="en-NZ" dirty="0" smtClean="0"/>
              <a:t> jambs applications.</a:t>
            </a:r>
          </a:p>
          <a:p>
            <a:r>
              <a:rPr lang="en-NZ" dirty="0"/>
              <a:t> </a:t>
            </a:r>
            <a:r>
              <a:rPr lang="en-NZ" dirty="0" smtClean="0"/>
              <a:t>     </a:t>
            </a:r>
            <a:r>
              <a:rPr lang="en-NZ" sz="2000" dirty="0" smtClean="0">
                <a:solidFill>
                  <a:srgbClr val="FF0000"/>
                </a:solidFill>
              </a:rPr>
              <a:t> </a:t>
            </a:r>
            <a:r>
              <a:rPr lang="en-NZ" sz="2400" b="1" dirty="0" smtClean="0">
                <a:solidFill>
                  <a:srgbClr val="FF0000"/>
                </a:solidFill>
              </a:rPr>
              <a:t>*</a:t>
            </a:r>
            <a:r>
              <a:rPr lang="en-NZ" sz="2400" dirty="0" smtClean="0">
                <a:solidFill>
                  <a:srgbClr val="FF0000"/>
                </a:solidFill>
              </a:rPr>
              <a:t> </a:t>
            </a:r>
            <a:r>
              <a:rPr lang="en-NZ" dirty="0" err="1" smtClean="0"/>
              <a:t>SoftSlam</a:t>
            </a:r>
            <a:r>
              <a:rPr lang="en-NZ" dirty="0" smtClean="0"/>
              <a:t> can go in the jamb on architrave jamb system, only.</a:t>
            </a:r>
            <a:endParaRPr lang="en-NZ" dirty="0"/>
          </a:p>
        </p:txBody>
      </p:sp>
      <p:sp>
        <p:nvSpPr>
          <p:cNvPr id="6" name="TextBox 5"/>
          <p:cNvSpPr txBox="1"/>
          <p:nvPr/>
        </p:nvSpPr>
        <p:spPr>
          <a:xfrm>
            <a:off x="2" y="4389551"/>
            <a:ext cx="7031864" cy="2031325"/>
          </a:xfrm>
          <a:prstGeom prst="rect">
            <a:avLst/>
          </a:prstGeom>
          <a:noFill/>
        </p:spPr>
        <p:txBody>
          <a:bodyPr wrap="square" rtlCol="0">
            <a:spAutoFit/>
          </a:bodyPr>
          <a:lstStyle/>
          <a:p>
            <a:r>
              <a:rPr lang="en-NZ" dirty="0" smtClean="0"/>
              <a:t>If your door has a narrow gap, using your 32 mil spade bit, carefully create a place to countersink the flange of the </a:t>
            </a:r>
            <a:r>
              <a:rPr lang="en-NZ" dirty="0" err="1" smtClean="0"/>
              <a:t>SoftSlam</a:t>
            </a:r>
            <a:r>
              <a:rPr lang="en-NZ" dirty="0" smtClean="0"/>
              <a:t> at the desired </a:t>
            </a:r>
            <a:r>
              <a:rPr lang="en-NZ" dirty="0" smtClean="0"/>
              <a:t>location</a:t>
            </a:r>
            <a:r>
              <a:rPr lang="en-NZ" dirty="0" smtClean="0"/>
              <a:t>. Door gaps can be 0 to 6 mm or more. See diagram on the right</a:t>
            </a:r>
            <a:r>
              <a:rPr lang="en-NZ" dirty="0" smtClean="0"/>
              <a:t>.</a:t>
            </a:r>
            <a:endParaRPr lang="en-NZ" dirty="0" smtClean="0"/>
          </a:p>
          <a:p>
            <a:endParaRPr lang="en-NZ" dirty="0"/>
          </a:p>
          <a:p>
            <a:r>
              <a:rPr lang="en-NZ" dirty="0" smtClean="0">
                <a:solidFill>
                  <a:srgbClr val="FF0000"/>
                </a:solidFill>
              </a:rPr>
              <a:t>***</a:t>
            </a:r>
            <a:r>
              <a:rPr lang="en-NZ" dirty="0" smtClean="0"/>
              <a:t>Note: if the gap is not large enough and this step is skipped, </a:t>
            </a:r>
            <a:r>
              <a:rPr lang="en-NZ" dirty="0" smtClean="0"/>
              <a:t>your door can bind on closing.</a:t>
            </a:r>
            <a:endParaRPr lang="en-NZ" dirty="0" smtClean="0"/>
          </a:p>
          <a:p>
            <a:endParaRPr lang="en-NZ" dirty="0"/>
          </a:p>
        </p:txBody>
      </p:sp>
      <p:sp>
        <p:nvSpPr>
          <p:cNvPr id="8" name="TextBox 7"/>
          <p:cNvSpPr txBox="1"/>
          <p:nvPr/>
        </p:nvSpPr>
        <p:spPr>
          <a:xfrm>
            <a:off x="347727" y="2777763"/>
            <a:ext cx="6503833" cy="1477328"/>
          </a:xfrm>
          <a:prstGeom prst="rect">
            <a:avLst/>
          </a:prstGeom>
          <a:noFill/>
        </p:spPr>
        <p:txBody>
          <a:bodyPr wrap="square" rtlCol="0">
            <a:spAutoFit/>
          </a:bodyPr>
          <a:lstStyle/>
          <a:p>
            <a:r>
              <a:rPr lang="en-NZ" dirty="0" smtClean="0"/>
              <a:t>If your door has a standard 3 mil or wider gap, you are ready for STEP 2. Doors comes from the manufacturer with a 3 mm door gap allowing for paint which will give a 2mm gap finish. Use the 32 mm spade bit to allow the 1mm paint allowance. Just take the paint off or allow the 1mm . </a:t>
            </a:r>
            <a:r>
              <a:rPr lang="en-NZ" dirty="0" err="1" smtClean="0"/>
              <a:t>SoftSlams</a:t>
            </a:r>
            <a:r>
              <a:rPr lang="en-NZ" dirty="0" smtClean="0"/>
              <a:t> flange is 3m thickness. </a:t>
            </a:r>
            <a:endParaRPr lang="en-NZ" dirty="0"/>
          </a:p>
        </p:txBody>
      </p:sp>
      <p:sp>
        <p:nvSpPr>
          <p:cNvPr id="9" name="TextBox 8"/>
          <p:cNvSpPr txBox="1"/>
          <p:nvPr/>
        </p:nvSpPr>
        <p:spPr>
          <a:xfrm>
            <a:off x="-51518" y="2359408"/>
            <a:ext cx="9736428" cy="369332"/>
          </a:xfrm>
          <a:prstGeom prst="rect">
            <a:avLst/>
          </a:prstGeom>
          <a:noFill/>
        </p:spPr>
        <p:txBody>
          <a:bodyPr wrap="square" rtlCol="0">
            <a:spAutoFit/>
          </a:bodyPr>
          <a:lstStyle/>
          <a:p>
            <a:r>
              <a:rPr lang="en-NZ" dirty="0"/>
              <a:t>2</a:t>
            </a:r>
            <a:r>
              <a:rPr lang="en-NZ" dirty="0" smtClean="0"/>
              <a:t>. </a:t>
            </a:r>
            <a:r>
              <a:rPr lang="en-NZ" dirty="0" smtClean="0"/>
              <a:t>Analyse your door gap.</a:t>
            </a:r>
            <a:endParaRPr lang="en-NZ" dirty="0"/>
          </a:p>
        </p:txBody>
      </p:sp>
      <p:grpSp>
        <p:nvGrpSpPr>
          <p:cNvPr id="31" name="Group 30"/>
          <p:cNvGrpSpPr/>
          <p:nvPr/>
        </p:nvGrpSpPr>
        <p:grpSpPr>
          <a:xfrm>
            <a:off x="7521262" y="2056822"/>
            <a:ext cx="4378815" cy="2919210"/>
            <a:chOff x="7547018" y="2486001"/>
            <a:chExt cx="4378815" cy="2919210"/>
          </a:xfrm>
        </p:grpSpPr>
        <p:pic>
          <p:nvPicPr>
            <p:cNvPr id="2" name="Picture 1"/>
            <p:cNvPicPr>
              <a:picLocks noChangeAspect="1"/>
            </p:cNvPicPr>
            <p:nvPr/>
          </p:nvPicPr>
          <p:blipFill>
            <a:blip r:embed="rId2" cstate="print">
              <a:lum bright="20000"/>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7547018" y="2486001"/>
              <a:ext cx="4378815" cy="2919210"/>
            </a:xfrm>
            <a:prstGeom prst="rect">
              <a:avLst/>
            </a:prstGeom>
          </p:spPr>
        </p:pic>
        <p:cxnSp>
          <p:nvCxnSpPr>
            <p:cNvPr id="10" name="Straight Arrow Connector 9"/>
            <p:cNvCxnSpPr/>
            <p:nvPr/>
          </p:nvCxnSpPr>
          <p:spPr>
            <a:xfrm>
              <a:off x="8718995" y="3119089"/>
              <a:ext cx="914400" cy="914400"/>
            </a:xfrm>
            <a:prstGeom prst="straightConnector1">
              <a:avLst/>
            </a:prstGeom>
            <a:ln w="34925">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7636647" y="2683893"/>
              <a:ext cx="1096775" cy="369332"/>
            </a:xfrm>
            <a:prstGeom prst="rect">
              <a:avLst/>
            </a:prstGeom>
            <a:noFill/>
          </p:spPr>
          <p:txBody>
            <a:bodyPr wrap="none" rtlCol="0">
              <a:spAutoFit/>
            </a:bodyPr>
            <a:lstStyle/>
            <a:p>
              <a:r>
                <a:rPr lang="en-NZ" b="1" dirty="0" smtClean="0"/>
                <a:t>Door</a:t>
              </a:r>
              <a:r>
                <a:rPr lang="en-NZ" dirty="0" smtClean="0"/>
                <a:t> </a:t>
              </a:r>
              <a:r>
                <a:rPr lang="en-NZ" b="1" dirty="0" smtClean="0"/>
                <a:t>Gap</a:t>
              </a:r>
              <a:endParaRPr lang="en-NZ" b="1" dirty="0"/>
            </a:p>
          </p:txBody>
        </p:sp>
        <p:cxnSp>
          <p:nvCxnSpPr>
            <p:cNvPr id="13" name="Straight Arrow Connector 12"/>
            <p:cNvCxnSpPr/>
            <p:nvPr/>
          </p:nvCxnSpPr>
          <p:spPr>
            <a:xfrm>
              <a:off x="8770510" y="2946303"/>
              <a:ext cx="914400" cy="447543"/>
            </a:xfrm>
            <a:prstGeom prst="straightConnector1">
              <a:avLst/>
            </a:prstGeom>
            <a:ln w="34925">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8873544" y="2855333"/>
              <a:ext cx="811366" cy="90970"/>
            </a:xfrm>
            <a:prstGeom prst="straightConnector1">
              <a:avLst/>
            </a:prstGeom>
            <a:ln w="34925">
              <a:tailEnd type="triangle"/>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8654600" y="5227530"/>
              <a:ext cx="978795" cy="0"/>
            </a:xfrm>
            <a:prstGeom prst="line">
              <a:avLst/>
            </a:prstGeom>
            <a:ln w="34925"/>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9736425" y="5227530"/>
              <a:ext cx="850006" cy="0"/>
            </a:xfrm>
            <a:prstGeom prst="line">
              <a:avLst/>
            </a:prstGeom>
            <a:ln w="34925"/>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8397023" y="4858198"/>
              <a:ext cx="723275" cy="369332"/>
            </a:xfrm>
            <a:prstGeom prst="rect">
              <a:avLst/>
            </a:prstGeom>
            <a:noFill/>
          </p:spPr>
          <p:txBody>
            <a:bodyPr wrap="none" rtlCol="0">
              <a:spAutoFit/>
            </a:bodyPr>
            <a:lstStyle/>
            <a:p>
              <a:r>
                <a:rPr lang="en-NZ" b="1" dirty="0" smtClean="0"/>
                <a:t>3</a:t>
              </a:r>
              <a:r>
                <a:rPr lang="en-NZ" dirty="0" smtClean="0"/>
                <a:t> </a:t>
              </a:r>
              <a:r>
                <a:rPr lang="en-NZ" b="1" dirty="0" smtClean="0"/>
                <a:t>mm</a:t>
              </a:r>
              <a:endParaRPr lang="en-NZ" b="1" dirty="0"/>
            </a:p>
          </p:txBody>
        </p:sp>
      </p:grpSp>
      <p:pic>
        <p:nvPicPr>
          <p:cNvPr id="32" name="Picture 31" descr="letter head.pdf - Adobe Reader"/>
          <p:cNvPicPr>
            <a:picLocks noChangeAspect="1"/>
          </p:cNvPicPr>
          <p:nvPr/>
        </p:nvPicPr>
        <p:blipFill rotWithShape="1">
          <a:blip r:embed="rId4">
            <a:extLst>
              <a:ext uri="{28A0092B-C50C-407E-A947-70E740481C1C}">
                <a14:useLocalDpi xmlns:a14="http://schemas.microsoft.com/office/drawing/2010/main" val="0"/>
              </a:ext>
            </a:extLst>
          </a:blip>
          <a:srcRect l="8762" t="18574" r="29381" b="63080"/>
          <a:stretch/>
        </p:blipFill>
        <p:spPr>
          <a:xfrm>
            <a:off x="6635260" y="5718517"/>
            <a:ext cx="5556738" cy="1139483"/>
          </a:xfrm>
          <a:prstGeom prst="rect">
            <a:avLst/>
          </a:prstGeom>
        </p:spPr>
      </p:pic>
      <p:sp>
        <p:nvSpPr>
          <p:cNvPr id="30" name="Rectangle 29"/>
          <p:cNvSpPr/>
          <p:nvPr/>
        </p:nvSpPr>
        <p:spPr>
          <a:xfrm>
            <a:off x="347727" y="1463040"/>
            <a:ext cx="7288920" cy="7362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6675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546"/>
            <a:ext cx="12191999" cy="646331"/>
          </a:xfrm>
          <a:prstGeom prst="rect">
            <a:avLst/>
          </a:prstGeom>
          <a:noFill/>
        </p:spPr>
        <p:txBody>
          <a:bodyPr wrap="square" rtlCol="0">
            <a:spAutoFit/>
          </a:bodyPr>
          <a:lstStyle/>
          <a:p>
            <a:pPr algn="ctr"/>
            <a:r>
              <a:rPr lang="en-NZ" sz="3600" b="1" dirty="0" smtClean="0"/>
              <a:t>Step 2: Drilling the 22 mil hole</a:t>
            </a:r>
            <a:endParaRPr lang="en-NZ" sz="3600" b="1" dirty="0"/>
          </a:p>
        </p:txBody>
      </p:sp>
      <p:sp>
        <p:nvSpPr>
          <p:cNvPr id="5" name="TextBox 4"/>
          <p:cNvSpPr txBox="1"/>
          <p:nvPr/>
        </p:nvSpPr>
        <p:spPr>
          <a:xfrm>
            <a:off x="0" y="1210614"/>
            <a:ext cx="9172135" cy="923330"/>
          </a:xfrm>
          <a:prstGeom prst="rect">
            <a:avLst/>
          </a:prstGeom>
          <a:noFill/>
        </p:spPr>
        <p:txBody>
          <a:bodyPr wrap="square" rtlCol="0">
            <a:spAutoFit/>
          </a:bodyPr>
          <a:lstStyle/>
          <a:p>
            <a:r>
              <a:rPr lang="en-NZ" dirty="0" smtClean="0"/>
              <a:t>1. </a:t>
            </a:r>
            <a:r>
              <a:rPr lang="en-NZ" dirty="0"/>
              <a:t>Mark the centre point of the door </a:t>
            </a:r>
            <a:r>
              <a:rPr lang="en-NZ" dirty="0" smtClean="0"/>
              <a:t>30 mm </a:t>
            </a:r>
            <a:r>
              <a:rPr lang="en-NZ" dirty="0"/>
              <a:t>above the bottom hinge where you want your </a:t>
            </a:r>
            <a:r>
              <a:rPr lang="en-NZ" dirty="0" err="1"/>
              <a:t>SoftSlam</a:t>
            </a:r>
            <a:r>
              <a:rPr lang="en-NZ" dirty="0"/>
              <a:t>.</a:t>
            </a:r>
          </a:p>
          <a:p>
            <a:endParaRPr lang="en-NZ"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379" r="28756"/>
          <a:stretch/>
        </p:blipFill>
        <p:spPr>
          <a:xfrm>
            <a:off x="9172135" y="800877"/>
            <a:ext cx="2194560" cy="2045792"/>
          </a:xfrm>
          <a:prstGeom prst="rect">
            <a:avLst/>
          </a:prstGeom>
        </p:spPr>
      </p:pic>
      <p:pic>
        <p:nvPicPr>
          <p:cNvPr id="3" name="Picture 2"/>
          <p:cNvPicPr>
            <a:picLocks noChangeAspect="1"/>
          </p:cNvPicPr>
          <p:nvPr/>
        </p:nvPicPr>
        <p:blipFill rotWithShape="1">
          <a:blip r:embed="rId4" cstate="print">
            <a:lum bright="30000"/>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val="0"/>
              </a:ext>
            </a:extLst>
          </a:blip>
          <a:srcRect t="37080" r="55435"/>
          <a:stretch/>
        </p:blipFill>
        <p:spPr>
          <a:xfrm>
            <a:off x="0" y="2620800"/>
            <a:ext cx="1828801" cy="1721354"/>
          </a:xfrm>
          <a:prstGeom prst="rect">
            <a:avLst/>
          </a:prstGeom>
        </p:spPr>
      </p:pic>
      <p:sp>
        <p:nvSpPr>
          <p:cNvPr id="7" name="TextBox 6"/>
          <p:cNvSpPr txBox="1"/>
          <p:nvPr/>
        </p:nvSpPr>
        <p:spPr>
          <a:xfrm>
            <a:off x="1828801" y="3040869"/>
            <a:ext cx="9200270" cy="923330"/>
          </a:xfrm>
          <a:prstGeom prst="rect">
            <a:avLst/>
          </a:prstGeom>
          <a:noFill/>
        </p:spPr>
        <p:txBody>
          <a:bodyPr wrap="square" rtlCol="0">
            <a:spAutoFit/>
          </a:bodyPr>
          <a:lstStyle/>
          <a:p>
            <a:r>
              <a:rPr lang="en-NZ" dirty="0"/>
              <a:t>2 . Using your 22 mm bit, drill at least </a:t>
            </a:r>
            <a:r>
              <a:rPr lang="en-NZ" dirty="0" smtClean="0"/>
              <a:t>105 </a:t>
            </a:r>
            <a:r>
              <a:rPr lang="en-NZ" dirty="0"/>
              <a:t>mm deep at the centre </a:t>
            </a:r>
            <a:r>
              <a:rPr lang="en-NZ" dirty="0" smtClean="0"/>
              <a:t>point. Insert </a:t>
            </a:r>
            <a:r>
              <a:rPr lang="en-NZ" dirty="0"/>
              <a:t>the </a:t>
            </a:r>
            <a:r>
              <a:rPr lang="en-NZ" dirty="0" err="1"/>
              <a:t>SoftSlam</a:t>
            </a:r>
            <a:r>
              <a:rPr lang="en-NZ" dirty="0"/>
              <a:t> into the hole to verify fit. If it is too tight, use your drill to ease it slightly</a:t>
            </a:r>
            <a:r>
              <a:rPr lang="en-NZ" dirty="0" smtClean="0"/>
              <a:t>.</a:t>
            </a:r>
          </a:p>
          <a:p>
            <a:endParaRPr lang="en-NZ" dirty="0"/>
          </a:p>
        </p:txBody>
      </p:sp>
      <p:sp>
        <p:nvSpPr>
          <p:cNvPr id="8" name="TextBox 7"/>
          <p:cNvSpPr txBox="1"/>
          <p:nvPr/>
        </p:nvSpPr>
        <p:spPr>
          <a:xfrm>
            <a:off x="1828802" y="3964199"/>
            <a:ext cx="10363198" cy="1200329"/>
          </a:xfrm>
          <a:prstGeom prst="rect">
            <a:avLst/>
          </a:prstGeom>
          <a:noFill/>
        </p:spPr>
        <p:txBody>
          <a:bodyPr wrap="square" rtlCol="0">
            <a:spAutoFit/>
          </a:bodyPr>
          <a:lstStyle/>
          <a:p>
            <a:r>
              <a:rPr lang="en-NZ" dirty="0" smtClean="0"/>
              <a:t>If your door has a narrow gap, using your 32 mil spade bit, carefully create a place to countersink the flange of the </a:t>
            </a:r>
            <a:r>
              <a:rPr lang="en-NZ" dirty="0" err="1" smtClean="0"/>
              <a:t>SoftSlam</a:t>
            </a:r>
            <a:r>
              <a:rPr lang="en-NZ" dirty="0" smtClean="0"/>
              <a:t> at the desired </a:t>
            </a:r>
            <a:r>
              <a:rPr lang="en-NZ" dirty="0" smtClean="0"/>
              <a:t>location</a:t>
            </a:r>
            <a:r>
              <a:rPr lang="en-NZ" dirty="0" smtClean="0"/>
              <a:t>. Door gaps can be 0 to 6 mm or more. See diagram on the right</a:t>
            </a:r>
            <a:r>
              <a:rPr lang="en-NZ" dirty="0" smtClean="0"/>
              <a:t>.</a:t>
            </a:r>
            <a:endParaRPr lang="en-NZ" dirty="0" smtClean="0"/>
          </a:p>
          <a:p>
            <a:endParaRPr lang="en-NZ" dirty="0"/>
          </a:p>
          <a:p>
            <a:r>
              <a:rPr lang="en-NZ" dirty="0" smtClean="0"/>
              <a:t>***Note: if the gap is not large enough and this step is skipped, you can cause your door to bind on closing</a:t>
            </a:r>
            <a:r>
              <a:rPr lang="en-NZ" dirty="0" smtClean="0"/>
              <a:t>.</a:t>
            </a:r>
            <a:endParaRPr lang="en-NZ" dirty="0"/>
          </a:p>
        </p:txBody>
      </p:sp>
      <p:pic>
        <p:nvPicPr>
          <p:cNvPr id="9" name="Picture 8" descr="letter head.pdf - Adobe Reader"/>
          <p:cNvPicPr>
            <a:picLocks noChangeAspect="1"/>
          </p:cNvPicPr>
          <p:nvPr/>
        </p:nvPicPr>
        <p:blipFill rotWithShape="1">
          <a:blip r:embed="rId6">
            <a:extLst>
              <a:ext uri="{28A0092B-C50C-407E-A947-70E740481C1C}">
                <a14:useLocalDpi xmlns:a14="http://schemas.microsoft.com/office/drawing/2010/main" val="0"/>
              </a:ext>
            </a:extLst>
          </a:blip>
          <a:srcRect l="8762" t="18574" r="29381" b="63080"/>
          <a:stretch/>
        </p:blipFill>
        <p:spPr>
          <a:xfrm>
            <a:off x="6635260" y="5718517"/>
            <a:ext cx="5556738" cy="1139483"/>
          </a:xfrm>
          <a:prstGeom prst="rect">
            <a:avLst/>
          </a:prstGeom>
        </p:spPr>
      </p:pic>
    </p:spTree>
    <p:extLst>
      <p:ext uri="{BB962C8B-B14F-4D97-AF65-F5344CB8AC3E}">
        <p14:creationId xmlns:p14="http://schemas.microsoft.com/office/powerpoint/2010/main" val="1022645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546"/>
            <a:ext cx="12191999" cy="646331"/>
          </a:xfrm>
          <a:prstGeom prst="rect">
            <a:avLst/>
          </a:prstGeom>
          <a:noFill/>
        </p:spPr>
        <p:txBody>
          <a:bodyPr wrap="square" rtlCol="0">
            <a:spAutoFit/>
          </a:bodyPr>
          <a:lstStyle/>
          <a:p>
            <a:pPr algn="ctr"/>
            <a:r>
              <a:rPr lang="en-NZ" sz="3600" b="1" dirty="0" smtClean="0"/>
              <a:t>Step 3: Screw the </a:t>
            </a:r>
            <a:r>
              <a:rPr lang="en-NZ" sz="3600" b="1" dirty="0" err="1" smtClean="0"/>
              <a:t>SoftSlam</a:t>
            </a:r>
            <a:r>
              <a:rPr lang="en-NZ" sz="3600" b="1" dirty="0" smtClean="0"/>
              <a:t> in firmly</a:t>
            </a:r>
            <a:endParaRPr lang="en-NZ" sz="3600" b="1" dirty="0"/>
          </a:p>
        </p:txBody>
      </p:sp>
      <p:sp>
        <p:nvSpPr>
          <p:cNvPr id="5" name="TextBox 4"/>
          <p:cNvSpPr txBox="1"/>
          <p:nvPr/>
        </p:nvSpPr>
        <p:spPr>
          <a:xfrm>
            <a:off x="0" y="1017430"/>
            <a:ext cx="11303864" cy="923330"/>
          </a:xfrm>
          <a:prstGeom prst="rect">
            <a:avLst/>
          </a:prstGeom>
          <a:noFill/>
        </p:spPr>
        <p:txBody>
          <a:bodyPr wrap="none" rtlCol="0">
            <a:spAutoFit/>
          </a:bodyPr>
          <a:lstStyle/>
          <a:p>
            <a:r>
              <a:rPr lang="en-NZ" dirty="0" smtClean="0"/>
              <a:t>Use your needle nose or circlip pliers to screw the </a:t>
            </a:r>
            <a:r>
              <a:rPr lang="en-NZ" dirty="0" err="1" smtClean="0"/>
              <a:t>SoftSlam</a:t>
            </a:r>
            <a:r>
              <a:rPr lang="en-NZ" dirty="0" smtClean="0"/>
              <a:t> in firmly till the Flange is seated for the gap required.</a:t>
            </a:r>
          </a:p>
          <a:p>
            <a:r>
              <a:rPr lang="en-NZ" dirty="0" smtClean="0"/>
              <a:t> Take your time and you can use a touch of soap or candle to make just like you do with a screw if the screwing is Tight.</a:t>
            </a:r>
          </a:p>
          <a:p>
            <a:r>
              <a:rPr lang="en-NZ" dirty="0" smtClean="0"/>
              <a:t>Or ease a little more with the drill bit.</a:t>
            </a:r>
            <a:endParaRPr lang="en-NZ" dirty="0"/>
          </a:p>
        </p:txBody>
      </p:sp>
      <p:pic>
        <p:nvPicPr>
          <p:cNvPr id="3" name="Picture 2"/>
          <p:cNvPicPr>
            <a:picLocks noChangeAspect="1"/>
          </p:cNvPicPr>
          <p:nvPr/>
        </p:nvPicPr>
        <p:blipFill>
          <a:blip r:embed="rId2" cstate="print">
            <a:lum bright="15000"/>
            <a:extLst>
              <a:ext uri="{BEBA8EAE-BF5A-486C-A8C5-ECC9F3942E4B}">
                <a14:imgProps xmlns:a14="http://schemas.microsoft.com/office/drawing/2010/main">
                  <a14:imgLayer r:embed="rId3">
                    <a14:imgEffect>
                      <a14:colorTemperature colorTemp="6493"/>
                    </a14:imgEffect>
                    <a14:imgEffect>
                      <a14:saturation sat="103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2309715"/>
            <a:ext cx="6822428" cy="4548285"/>
          </a:xfrm>
          <a:prstGeom prst="rect">
            <a:avLst/>
          </a:prstGeom>
        </p:spPr>
      </p:pic>
      <p:pic>
        <p:nvPicPr>
          <p:cNvPr id="6" name="Picture 5" descr="letter head.pdf - Adobe Reader"/>
          <p:cNvPicPr>
            <a:picLocks noChangeAspect="1"/>
          </p:cNvPicPr>
          <p:nvPr/>
        </p:nvPicPr>
        <p:blipFill rotWithShape="1">
          <a:blip r:embed="rId4">
            <a:extLst>
              <a:ext uri="{28A0092B-C50C-407E-A947-70E740481C1C}">
                <a14:useLocalDpi xmlns:a14="http://schemas.microsoft.com/office/drawing/2010/main" val="0"/>
              </a:ext>
            </a:extLst>
          </a:blip>
          <a:srcRect l="8762" t="18574" r="29381" b="63080"/>
          <a:stretch/>
        </p:blipFill>
        <p:spPr>
          <a:xfrm>
            <a:off x="6822428" y="5756898"/>
            <a:ext cx="5369570" cy="1101102"/>
          </a:xfrm>
          <a:prstGeom prst="rect">
            <a:avLst/>
          </a:prstGeom>
        </p:spPr>
      </p:pic>
    </p:spTree>
    <p:extLst>
      <p:ext uri="{BB962C8B-B14F-4D97-AF65-F5344CB8AC3E}">
        <p14:creationId xmlns:p14="http://schemas.microsoft.com/office/powerpoint/2010/main" val="4285745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546"/>
            <a:ext cx="12191999" cy="646331"/>
          </a:xfrm>
          <a:prstGeom prst="rect">
            <a:avLst/>
          </a:prstGeom>
          <a:noFill/>
        </p:spPr>
        <p:txBody>
          <a:bodyPr wrap="square" rtlCol="0">
            <a:spAutoFit/>
          </a:bodyPr>
          <a:lstStyle/>
          <a:p>
            <a:pPr algn="ctr"/>
            <a:r>
              <a:rPr lang="en-NZ" sz="3600" b="1" dirty="0" smtClean="0"/>
              <a:t>Step 4: </a:t>
            </a:r>
            <a:r>
              <a:rPr lang="en-NZ" sz="3600" b="1" dirty="0" smtClean="0"/>
              <a:t>Install the</a:t>
            </a:r>
            <a:r>
              <a:rPr lang="en-NZ" sz="3600" b="1" dirty="0" smtClean="0"/>
              <a:t> </a:t>
            </a:r>
            <a:r>
              <a:rPr lang="en-NZ" sz="3600" b="1" dirty="0" smtClean="0"/>
              <a:t>Strike </a:t>
            </a:r>
            <a:r>
              <a:rPr lang="en-NZ" sz="3600" b="1" dirty="0" smtClean="0"/>
              <a:t>Plate</a:t>
            </a:r>
            <a:endParaRPr lang="en-NZ" sz="3600" b="1" dirty="0"/>
          </a:p>
        </p:txBody>
      </p:sp>
      <p:sp>
        <p:nvSpPr>
          <p:cNvPr id="6" name="TextBox 5"/>
          <p:cNvSpPr txBox="1"/>
          <p:nvPr/>
        </p:nvSpPr>
        <p:spPr>
          <a:xfrm>
            <a:off x="-1" y="800877"/>
            <a:ext cx="12191999" cy="3139321"/>
          </a:xfrm>
          <a:prstGeom prst="rect">
            <a:avLst/>
          </a:prstGeom>
          <a:noFill/>
        </p:spPr>
        <p:txBody>
          <a:bodyPr wrap="square" rtlCol="0">
            <a:spAutoFit/>
          </a:bodyPr>
          <a:lstStyle/>
          <a:p>
            <a:pPr marL="342900" indent="-342900">
              <a:buAutoNum type="arabicPeriod"/>
            </a:pPr>
            <a:endParaRPr lang="en-NZ" dirty="0" smtClean="0"/>
          </a:p>
          <a:p>
            <a:pPr marL="342900" indent="-342900">
              <a:buAutoNum type="arabicPeriod"/>
            </a:pPr>
            <a:endParaRPr lang="en-NZ" dirty="0"/>
          </a:p>
          <a:p>
            <a:pPr marL="342900" indent="-342900">
              <a:buFontTx/>
              <a:buAutoNum type="arabicPeriod"/>
            </a:pPr>
            <a:r>
              <a:rPr lang="en-NZ" dirty="0"/>
              <a:t>Gently close your door. When you open the door again, there will be an indent from the </a:t>
            </a:r>
            <a:r>
              <a:rPr lang="en-NZ" dirty="0" err="1"/>
              <a:t>SoftSlam</a:t>
            </a:r>
            <a:r>
              <a:rPr lang="en-NZ" dirty="0"/>
              <a:t> on the opposite surface. This is the centre point of the strike plate. This gives you an idea where the strike plate will be. Centre the Strike plate to the door or jamb</a:t>
            </a:r>
            <a:r>
              <a:rPr lang="en-NZ" dirty="0" smtClean="0"/>
              <a:t>.</a:t>
            </a:r>
            <a:endParaRPr lang="en-NZ" dirty="0" smtClean="0"/>
          </a:p>
          <a:p>
            <a:pPr marL="342900" indent="-342900">
              <a:buAutoNum type="arabicPeriod"/>
            </a:pPr>
            <a:r>
              <a:rPr lang="en-NZ" dirty="0" smtClean="0"/>
              <a:t>Using </a:t>
            </a:r>
            <a:r>
              <a:rPr lang="en-NZ" dirty="0" smtClean="0"/>
              <a:t>the 32 </a:t>
            </a:r>
            <a:r>
              <a:rPr lang="en-NZ" dirty="0" smtClean="0"/>
              <a:t>mm </a:t>
            </a:r>
            <a:r>
              <a:rPr lang="en-NZ" dirty="0" smtClean="0"/>
              <a:t>bit, </a:t>
            </a:r>
            <a:r>
              <a:rPr lang="en-NZ" dirty="0" smtClean="0"/>
              <a:t>carefully </a:t>
            </a:r>
            <a:r>
              <a:rPr lang="en-NZ" dirty="0" smtClean="0"/>
              <a:t>create a counter sink to set the strike plate in. For a clean finish, you will want the strike plate to sit flush with the surface.</a:t>
            </a:r>
          </a:p>
          <a:p>
            <a:pPr marL="342900" indent="-342900">
              <a:buAutoNum type="arabicPeriod"/>
            </a:pPr>
            <a:r>
              <a:rPr lang="en-NZ" dirty="0" smtClean="0"/>
              <a:t>Apply adhesive to the back side of the strike plate.</a:t>
            </a:r>
          </a:p>
          <a:p>
            <a:pPr marL="342900" indent="-342900">
              <a:buAutoNum type="arabicPeriod"/>
            </a:pPr>
            <a:r>
              <a:rPr lang="en-NZ" dirty="0" smtClean="0"/>
              <a:t>Insert strike plate into counter sink.</a:t>
            </a:r>
          </a:p>
          <a:p>
            <a:pPr marL="342900" indent="-342900">
              <a:buAutoNum type="arabicPeriod"/>
            </a:pPr>
            <a:r>
              <a:rPr lang="en-NZ" dirty="0" smtClean="0"/>
              <a:t>Close door and leave undisturbed until glue sets per the glue manufacturer’s recommendations. Any Construction adhesive for metal and wood will do.</a:t>
            </a:r>
          </a:p>
        </p:txBody>
      </p:sp>
      <p:pic>
        <p:nvPicPr>
          <p:cNvPr id="2" name="Picture 1"/>
          <p:cNvPicPr>
            <a:picLocks noChangeAspect="1"/>
          </p:cNvPicPr>
          <p:nvPr/>
        </p:nvPicPr>
        <p:blipFill>
          <a:blip r:embed="rId2" cstate="print">
            <a:lum contrast="2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2591091" y="4093698"/>
            <a:ext cx="4022296" cy="2681531"/>
          </a:xfrm>
          <a:prstGeom prst="rect">
            <a:avLst/>
          </a:prstGeom>
        </p:spPr>
      </p:pic>
      <p:pic>
        <p:nvPicPr>
          <p:cNvPr id="7" name="Picture 6" descr="letter head.pdf - Adobe Reader"/>
          <p:cNvPicPr>
            <a:picLocks noChangeAspect="1"/>
          </p:cNvPicPr>
          <p:nvPr/>
        </p:nvPicPr>
        <p:blipFill rotWithShape="1">
          <a:blip r:embed="rId4">
            <a:extLst>
              <a:ext uri="{28A0092B-C50C-407E-A947-70E740481C1C}">
                <a14:useLocalDpi xmlns:a14="http://schemas.microsoft.com/office/drawing/2010/main" val="0"/>
              </a:ext>
            </a:extLst>
          </a:blip>
          <a:srcRect l="8762" t="18574" r="29381" b="63080"/>
          <a:stretch/>
        </p:blipFill>
        <p:spPr>
          <a:xfrm>
            <a:off x="6635260" y="5718517"/>
            <a:ext cx="5556738" cy="1139483"/>
          </a:xfrm>
          <a:prstGeom prst="rect">
            <a:avLst/>
          </a:prstGeom>
        </p:spPr>
      </p:pic>
    </p:spTree>
    <p:extLst>
      <p:ext uri="{BB962C8B-B14F-4D97-AF65-F5344CB8AC3E}">
        <p14:creationId xmlns:p14="http://schemas.microsoft.com/office/powerpoint/2010/main" val="341676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546"/>
            <a:ext cx="12191999" cy="646331"/>
          </a:xfrm>
          <a:prstGeom prst="rect">
            <a:avLst/>
          </a:prstGeom>
          <a:noFill/>
        </p:spPr>
        <p:txBody>
          <a:bodyPr wrap="square" rtlCol="0">
            <a:spAutoFit/>
          </a:bodyPr>
          <a:lstStyle/>
          <a:p>
            <a:pPr algn="ctr"/>
            <a:r>
              <a:rPr lang="en-NZ" sz="3600" b="1" dirty="0" smtClean="0"/>
              <a:t>You are now ready to use your </a:t>
            </a:r>
            <a:r>
              <a:rPr lang="en-NZ" sz="3600" b="1" dirty="0" err="1" smtClean="0"/>
              <a:t>SoftSlam</a:t>
            </a:r>
            <a:endParaRPr lang="en-NZ" sz="3600" b="1" dirty="0" smtClean="0"/>
          </a:p>
        </p:txBody>
      </p:sp>
      <p:sp>
        <p:nvSpPr>
          <p:cNvPr id="2" name="TextBox 1"/>
          <p:cNvSpPr txBox="1"/>
          <p:nvPr/>
        </p:nvSpPr>
        <p:spPr>
          <a:xfrm>
            <a:off x="-1" y="1083212"/>
            <a:ext cx="12191999" cy="1200329"/>
          </a:xfrm>
          <a:prstGeom prst="rect">
            <a:avLst/>
          </a:prstGeom>
          <a:noFill/>
        </p:spPr>
        <p:txBody>
          <a:bodyPr wrap="square" rtlCol="0">
            <a:spAutoFit/>
          </a:bodyPr>
          <a:lstStyle/>
          <a:p>
            <a:r>
              <a:rPr lang="en-NZ" dirty="0" smtClean="0"/>
              <a:t>Remember, your </a:t>
            </a:r>
            <a:r>
              <a:rPr lang="en-NZ" dirty="0" err="1" smtClean="0"/>
              <a:t>SoftSlam</a:t>
            </a:r>
            <a:r>
              <a:rPr lang="en-NZ" dirty="0" smtClean="0"/>
              <a:t> has a reset time after every activation. Do not catch a finger in the door while playing with your anti-slamming device. </a:t>
            </a:r>
            <a:r>
              <a:rPr lang="en-NZ" dirty="0" smtClean="0">
                <a:solidFill>
                  <a:srgbClr val="FF0000"/>
                </a:solidFill>
              </a:rPr>
              <a:t>Watch for the reset</a:t>
            </a:r>
            <a:r>
              <a:rPr lang="en-NZ" dirty="0" smtClean="0"/>
              <a:t>. Heavy duty has a slightly longer reset than light duty. Reset should not be more than 30 seconds. Contact Slammer-Anti Ltd if you think that your </a:t>
            </a:r>
            <a:r>
              <a:rPr lang="en-NZ" dirty="0" err="1" smtClean="0"/>
              <a:t>SoftSlam</a:t>
            </a:r>
            <a:r>
              <a:rPr lang="en-NZ" dirty="0" smtClean="0"/>
              <a:t> is not working. Send a video or return your </a:t>
            </a:r>
            <a:r>
              <a:rPr lang="en-NZ" dirty="0" err="1" smtClean="0"/>
              <a:t>SoftSlam</a:t>
            </a:r>
            <a:r>
              <a:rPr lang="en-NZ" dirty="0" smtClean="0"/>
              <a:t>, in good condition, for a full refund.</a:t>
            </a:r>
            <a:endParaRPr lang="en-NZ"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418" t="7342" r="39400" b="2237"/>
          <a:stretch/>
        </p:blipFill>
        <p:spPr>
          <a:xfrm>
            <a:off x="4360985" y="2313543"/>
            <a:ext cx="1659987" cy="2620713"/>
          </a:xfrm>
          <a:prstGeom prst="rect">
            <a:avLst/>
          </a:prstGeom>
        </p:spPr>
      </p:pic>
      <p:pic>
        <p:nvPicPr>
          <p:cNvPr id="7" name="Picture 6" descr="letter head.pdf - Adobe Reader"/>
          <p:cNvPicPr>
            <a:picLocks noChangeAspect="1"/>
          </p:cNvPicPr>
          <p:nvPr/>
        </p:nvPicPr>
        <p:blipFill rotWithShape="1">
          <a:blip r:embed="rId3">
            <a:extLst>
              <a:ext uri="{28A0092B-C50C-407E-A947-70E740481C1C}">
                <a14:useLocalDpi xmlns:a14="http://schemas.microsoft.com/office/drawing/2010/main" val="0"/>
              </a:ext>
            </a:extLst>
          </a:blip>
          <a:srcRect l="8762" t="18574" r="29381" b="63080"/>
          <a:stretch/>
        </p:blipFill>
        <p:spPr>
          <a:xfrm>
            <a:off x="6635260" y="5718517"/>
            <a:ext cx="5556738" cy="1139483"/>
          </a:xfrm>
          <a:prstGeom prst="rect">
            <a:avLst/>
          </a:prstGeom>
        </p:spPr>
      </p:pic>
      <p:sp>
        <p:nvSpPr>
          <p:cNvPr id="8" name="TextBox 7"/>
          <p:cNvSpPr txBox="1"/>
          <p:nvPr/>
        </p:nvSpPr>
        <p:spPr>
          <a:xfrm>
            <a:off x="0" y="5657671"/>
            <a:ext cx="2478243" cy="1200329"/>
          </a:xfrm>
          <a:prstGeom prst="rect">
            <a:avLst/>
          </a:prstGeom>
          <a:noFill/>
        </p:spPr>
        <p:txBody>
          <a:bodyPr wrap="none" rtlCol="0">
            <a:spAutoFit/>
          </a:bodyPr>
          <a:lstStyle/>
          <a:p>
            <a:r>
              <a:rPr lang="en-NZ" dirty="0" smtClean="0"/>
              <a:t>Nicolas Hopkins - Owner</a:t>
            </a:r>
          </a:p>
          <a:p>
            <a:r>
              <a:rPr lang="en-NZ" dirty="0" smtClean="0"/>
              <a:t>25 Totara Park Rd</a:t>
            </a:r>
          </a:p>
          <a:p>
            <a:r>
              <a:rPr lang="en-NZ" dirty="0" smtClean="0"/>
              <a:t>Foxton</a:t>
            </a:r>
          </a:p>
          <a:p>
            <a:r>
              <a:rPr lang="en-NZ" dirty="0" smtClean="0"/>
              <a:t>021 230 2318</a:t>
            </a:r>
            <a:endParaRPr lang="en-NZ" dirty="0"/>
          </a:p>
        </p:txBody>
      </p:sp>
    </p:spTree>
    <p:extLst>
      <p:ext uri="{BB962C8B-B14F-4D97-AF65-F5344CB8AC3E}">
        <p14:creationId xmlns:p14="http://schemas.microsoft.com/office/powerpoint/2010/main" val="4158348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723</Words>
  <Application>Microsoft Office PowerPoint</Application>
  <PresentationFormat>Widescreen</PresentationFormat>
  <Paragraphs>55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Impact</vt:lpstr>
      <vt:lpstr>Office Theme</vt:lpstr>
      <vt:lpstr>SoftSlam Installation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james</dc:creator>
  <cp:lastModifiedBy>elizabeth james</cp:lastModifiedBy>
  <cp:revision>20</cp:revision>
  <dcterms:created xsi:type="dcterms:W3CDTF">2017-06-19T04:30:30Z</dcterms:created>
  <dcterms:modified xsi:type="dcterms:W3CDTF">2017-09-15T21:07:22Z</dcterms:modified>
</cp:coreProperties>
</file>